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148" r:id="rId1"/>
  </p:sldMasterIdLst>
  <p:notesMasterIdLst>
    <p:notesMasterId r:id="rId10"/>
  </p:notesMasterIdLst>
  <p:handoutMasterIdLst>
    <p:handoutMasterId r:id="rId11"/>
  </p:handoutMasterIdLst>
  <p:sldIdLst>
    <p:sldId id="535" r:id="rId2"/>
    <p:sldId id="572" r:id="rId3"/>
    <p:sldId id="587" r:id="rId4"/>
    <p:sldId id="589" r:id="rId5"/>
    <p:sldId id="585" r:id="rId6"/>
    <p:sldId id="590" r:id="rId7"/>
    <p:sldId id="591" r:id="rId8"/>
    <p:sldId id="592" r:id="rId9"/>
  </p:sldIdLst>
  <p:sldSz cx="9144000" cy="6858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AFFBE3"/>
    <a:srgbClr val="0DB297"/>
    <a:srgbClr val="33CCCC"/>
    <a:srgbClr val="F9FEBA"/>
    <a:srgbClr val="D5ECFF"/>
    <a:srgbClr val="800000"/>
    <a:srgbClr val="6059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redný štýl 2 - zvýrazneni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8" d="100"/>
          <a:sy n="88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1272" y="-10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2722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xmlns="" id="{BA0322AC-C26A-4E57-AEB2-8005924245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538" cy="339725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xmlns="" id="{0E9A40DE-C7AA-4331-BDB2-710EB33FD2D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4513" y="0"/>
            <a:ext cx="4300537" cy="339725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DF148DD-5B5F-4C53-9180-000C2831F508}" type="datetimeFigureOut">
              <a:rPr lang="sk-SK"/>
              <a:pPr>
                <a:defRPr/>
              </a:pPr>
              <a:t>11.2.2019</a:t>
            </a:fld>
            <a:endParaRPr lang="sk-SK"/>
          </a:p>
        </p:txBody>
      </p:sp>
      <p:sp>
        <p:nvSpPr>
          <p:cNvPr id="4" name="Zástupný symbol obrazu snímky 3">
            <a:extLst>
              <a:ext uri="{FF2B5EF4-FFF2-40B4-BE49-F238E27FC236}">
                <a16:creationId xmlns:a16="http://schemas.microsoft.com/office/drawing/2014/main" xmlns="" id="{1BF0E4E3-EF2F-48F5-8484-F53449C178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55" tIns="45478" rIns="90955" bIns="45478" rtlCol="0" anchor="ctr"/>
          <a:lstStyle/>
          <a:p>
            <a:pPr lvl="0"/>
            <a:endParaRPr lang="sk-SK" noProof="0"/>
          </a:p>
        </p:txBody>
      </p:sp>
      <p:sp>
        <p:nvSpPr>
          <p:cNvPr id="5" name="Zástupný symbol poznámok 4">
            <a:extLst>
              <a:ext uri="{FF2B5EF4-FFF2-40B4-BE49-F238E27FC236}">
                <a16:creationId xmlns:a16="http://schemas.microsoft.com/office/drawing/2014/main" xmlns="" id="{A293E961-29F2-433B-BA07-9E4F19FB79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3775" y="3228975"/>
            <a:ext cx="7940675" cy="3059113"/>
          </a:xfrm>
          <a:prstGeom prst="rect">
            <a:avLst/>
          </a:prstGeom>
        </p:spPr>
        <p:txBody>
          <a:bodyPr vert="horz" lIns="90955" tIns="45478" rIns="90955" bIns="45478" rtlCol="0">
            <a:normAutofit/>
          </a:bodyPr>
          <a:lstStyle/>
          <a:p>
            <a:pPr lvl="0"/>
            <a:r>
              <a:rPr lang="sk-SK" noProof="0"/>
              <a:t>Kliknite sem a upravte štýly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xmlns="" id="{86C5DCAF-9810-4574-8C9B-0A06A16240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0538" cy="339725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xmlns="" id="{305E4D86-7F67-468C-B07C-B95F047AFB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4513" y="6456363"/>
            <a:ext cx="4300537" cy="339725"/>
          </a:xfrm>
          <a:prstGeom prst="rect">
            <a:avLst/>
          </a:prstGeom>
        </p:spPr>
        <p:txBody>
          <a:bodyPr vert="horz" wrap="square" lIns="90955" tIns="45478" rIns="90955" bIns="4547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B65A44-B83B-4801-9AA1-38383BA06A4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783341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C593F6-5B30-4F94-BF35-4BDA7019C083}" type="datetime1">
              <a:rPr lang="sk-SK" smtClean="0"/>
              <a:pPr>
                <a:defRPr/>
              </a:pPr>
              <a:t>11.2.2019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3BA7-3CC2-4C6F-8CC7-3A6906DB8B10}" type="slidenum">
              <a:rPr lang="sk-SK" altLang="sk-SK" smtClean="0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3744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8F1AD4-4652-4A96-A365-264D2B34D776}" type="datetime1">
              <a:rPr lang="sk-SK" smtClean="0"/>
              <a:pPr>
                <a:defRPr/>
              </a:pPr>
              <a:t>11.2.2019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173C-83C1-46CF-A512-842FD4C0529C}" type="slidenum">
              <a:rPr lang="sk-SK" altLang="sk-SK" smtClean="0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43681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46FFAF-C242-4266-90C6-D12395FAC8A5}" type="datetime1">
              <a:rPr lang="sk-SK" smtClean="0"/>
              <a:pPr>
                <a:defRPr/>
              </a:pPr>
              <a:t>11.2.2019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2FA7-A198-4684-B6A2-40896236CA7A}" type="slidenum">
              <a:rPr lang="sk-SK" altLang="sk-SK" smtClean="0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32179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B962F0-B085-4915-8520-97009D0AF2CB}" type="datetime1">
              <a:rPr lang="sk-SK" smtClean="0"/>
              <a:pPr>
                <a:defRPr/>
              </a:pPr>
              <a:t>11.2.2019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3DBD-B0BE-4B5F-AC02-DD67C8ADE8A4}" type="slidenum">
              <a:rPr lang="sk-SK" altLang="sk-SK" smtClean="0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26504756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DF903B-3409-4BC9-A14F-52889291717C}" type="datetime1">
              <a:rPr lang="sk-SK" smtClean="0"/>
              <a:pPr>
                <a:defRPr/>
              </a:pPr>
              <a:t>11.2.2019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6080-F3CB-4BF6-A65C-6022A4D177BB}" type="slidenum">
              <a:rPr lang="sk-SK" altLang="sk-SK" smtClean="0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26326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1F2A2C-4603-40F3-9424-09C67FF7B6E8}" type="datetime1">
              <a:rPr lang="sk-SK" smtClean="0"/>
              <a:pPr>
                <a:defRPr/>
              </a:pPr>
              <a:t>11.2.2019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712-C328-4B81-A74F-C6C79B89AD4B}" type="slidenum">
              <a:rPr lang="sk-SK" altLang="sk-SK" smtClean="0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26207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B962F0-B085-4915-8520-97009D0AF2CB}" type="datetime1">
              <a:rPr lang="sk-SK" smtClean="0"/>
              <a:pPr>
                <a:defRPr/>
              </a:pPr>
              <a:t>11.2.2019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3DBD-B0BE-4B5F-AC02-DD67C8ADE8A4}" type="slidenum">
              <a:rPr lang="sk-SK" altLang="sk-SK" smtClean="0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5245506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7BE1A-C654-4346-9B56-2AA0F5B99C48}" type="datetime1">
              <a:rPr lang="sk-SK" smtClean="0"/>
              <a:pPr>
                <a:defRPr/>
              </a:pPr>
              <a:t>11.2.2019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A8067-C887-4892-8E43-09DE19C1471E}" type="slidenum">
              <a:rPr lang="sk-SK" altLang="sk-SK" smtClean="0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79786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32CF9D-522A-49E7-8BCF-645F44D44284}" type="datetime1">
              <a:rPr lang="sk-SK" smtClean="0"/>
              <a:pPr>
                <a:defRPr/>
              </a:pPr>
              <a:t>11.2.2019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D139-49A9-4B89-8415-4A08F8CE77D7}" type="slidenum">
              <a:rPr lang="sk-SK" altLang="sk-SK" smtClean="0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4944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813BD-6070-4558-8C9F-5CA967104781}" type="datetime1">
              <a:rPr lang="sk-SK" smtClean="0"/>
              <a:pPr>
                <a:defRPr/>
              </a:pPr>
              <a:t>11.2.2019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F47F-1BE3-4885-9334-44ABBEFA1566}" type="slidenum">
              <a:rPr lang="sk-SK" altLang="sk-SK" smtClean="0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52032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606F34-A873-42C5-B0C7-D7DCA1F88FFC}" type="datetime1">
              <a:rPr lang="sk-SK" smtClean="0"/>
              <a:pPr>
                <a:defRPr/>
              </a:pPr>
              <a:t>11.2.2019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9F36-5AE1-44A5-8E94-F1CA1B23DFF1}" type="slidenum">
              <a:rPr lang="sk-SK" altLang="sk-SK" smtClean="0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33085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B962F0-B085-4915-8520-97009D0AF2CB}" type="datetime1">
              <a:rPr lang="sk-SK" smtClean="0"/>
              <a:pPr>
                <a:defRPr/>
              </a:pPr>
              <a:t>11.2.2019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53DBD-B0BE-4B5F-AC02-DD67C8ADE8A4}" type="slidenum">
              <a:rPr lang="sk-SK" altLang="sk-SK" smtClean="0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38116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5CD4AC02-FF01-41FA-A739-1164116CB82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5CD4AC02-FF01-41FA-A739-1164116CB82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xmlns="" id="{1DCF99F4-B547-4E62-A9C9-F8A9094D0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138" y="5013176"/>
            <a:ext cx="7597278" cy="11002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sk-SK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Projekt financovaný z OP EVS</a:t>
            </a:r>
          </a:p>
          <a:p>
            <a:pPr>
              <a:defRPr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2018 - 2020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xmlns="" id="{44D05873-6776-48F4-A4DD-94F7F6107267}"/>
              </a:ext>
            </a:extLst>
          </p:cNvPr>
          <p:cNvSpPr txBox="1"/>
          <p:nvPr/>
        </p:nvSpPr>
        <p:spPr>
          <a:xfrm>
            <a:off x="763421" y="2492896"/>
            <a:ext cx="7993062" cy="1877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sk-SK" sz="4400" b="1" dirty="0">
                <a:solidFill>
                  <a:srgbClr val="0070C0"/>
                </a:solidFill>
              </a:rPr>
              <a:t>Medzigeneračná solidarita a ochrana ľudskej dôstojnosti</a:t>
            </a:r>
          </a:p>
          <a:p>
            <a:pPr algn="ctr"/>
            <a:r>
              <a:rPr lang="sk-SK" sz="2800" b="1" dirty="0">
                <a:solidFill>
                  <a:srgbClr val="0070C0"/>
                </a:solidFill>
              </a:rPr>
              <a:t>Fórum života</a:t>
            </a:r>
            <a:endParaRPr lang="pt-BR" sz="2800" b="1" dirty="0">
              <a:solidFill>
                <a:srgbClr val="0070C0"/>
              </a:solidFill>
            </a:endParaRPr>
          </a:p>
        </p:txBody>
      </p:sp>
      <p:pic>
        <p:nvPicPr>
          <p:cNvPr id="3078" name="Obrázok 1" descr="cid:5CD4AC02-FF01-41FA-A739-1164116CB826">
            <a:extLst>
              <a:ext uri="{FF2B5EF4-FFF2-40B4-BE49-F238E27FC236}">
                <a16:creationId xmlns:a16="http://schemas.microsoft.com/office/drawing/2014/main" xmlns="" id="{85368D88-319D-4ADD-822F-AD44CDA43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86"/>
          <a:stretch>
            <a:fillRect/>
          </a:stretch>
        </p:blipFill>
        <p:spPr bwMode="auto">
          <a:xfrm>
            <a:off x="2853784" y="516627"/>
            <a:ext cx="5925236" cy="85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5">
            <a:extLst>
              <a:ext uri="{FF2B5EF4-FFF2-40B4-BE49-F238E27FC236}">
                <a16:creationId xmlns:a16="http://schemas.microsoft.com/office/drawing/2014/main" xmlns="" id="{B2FD05F7-ECA9-408F-B648-1D2E7D27F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3" y="1366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k-SK" altLang="sk-SK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xmlns="" id="{C9CF9E9D-A2CE-4B94-BCE0-89369A21AF0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0688"/>
            <a:ext cx="2304256" cy="6480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5">
            <a:extLst>
              <a:ext uri="{FF2B5EF4-FFF2-40B4-BE49-F238E27FC236}">
                <a16:creationId xmlns:a16="http://schemas.microsoft.com/office/drawing/2014/main" xmlns="" id="{0BD998CC-41F1-4001-AF31-C32AA086E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476672"/>
            <a:ext cx="7992888" cy="604867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sk-SK" sz="3200" b="1" dirty="0">
                <a:solidFill>
                  <a:srgbClr val="0070C0"/>
                </a:solidFill>
                <a:cs typeface="Arial" pitchFamily="34" charset="0"/>
              </a:rPr>
              <a:t>Cieľ: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k-SK" dirty="0"/>
              <a:t>Vytvorenie databáz (platforiem) inštitúcií a odborníkov v oblasti prevencie, poradenstva a konkrétnej pomoci v bežných a krízových situáciách jednotlivca a členov rodín</a:t>
            </a:r>
            <a:endParaRPr lang="sk-SK" sz="3200" b="1" dirty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sk-SK" altLang="sk-SK" sz="3200" b="1" dirty="0">
                <a:solidFill>
                  <a:srgbClr val="0070C0"/>
                </a:solidFill>
                <a:cs typeface="Arial" pitchFamily="34" charset="0"/>
              </a:rPr>
              <a:t>Účel:</a:t>
            </a:r>
          </a:p>
          <a:p>
            <a:pPr marL="0" indent="0">
              <a:buNone/>
            </a:pPr>
            <a:r>
              <a:rPr lang="sk-SK" dirty="0"/>
              <a:t>Dostupnosť informácií a sektorová spolupráca pri posilňovaní medzigeneračných vzťahov, v oblastiach </a:t>
            </a:r>
          </a:p>
          <a:p>
            <a:r>
              <a:rPr lang="sk-SK" dirty="0"/>
              <a:t>sociálnych služieb, </a:t>
            </a:r>
          </a:p>
          <a:p>
            <a:r>
              <a:rPr lang="sk-SK" dirty="0"/>
              <a:t>zdravotníctva, </a:t>
            </a:r>
          </a:p>
          <a:p>
            <a:r>
              <a:rPr lang="sk-SK" dirty="0"/>
              <a:t>služieb pre obete trestných činov, </a:t>
            </a:r>
          </a:p>
          <a:p>
            <a:r>
              <a:rPr lang="sk-SK" dirty="0"/>
              <a:t>služieb pre sociálne vylúčené skupiny, </a:t>
            </a:r>
          </a:p>
          <a:p>
            <a:r>
              <a:rPr lang="sk-SK" dirty="0"/>
              <a:t>špecializovaného poradenstva a </a:t>
            </a:r>
          </a:p>
          <a:p>
            <a:r>
              <a:rPr lang="sk-SK" dirty="0"/>
              <a:t>práce s dobrovoľníkmi</a:t>
            </a:r>
            <a:endParaRPr lang="en-GB" altLang="sk-SK" dirty="0"/>
          </a:p>
        </p:txBody>
      </p:sp>
    </p:spTree>
    <p:extLst>
      <p:ext uri="{BB962C8B-B14F-4D97-AF65-F5344CB8AC3E}">
        <p14:creationId xmlns:p14="http://schemas.microsoft.com/office/powerpoint/2010/main" val="3690640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8CB6E5A2-A45C-4253-AE10-508CB6CD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272"/>
            <a:ext cx="8229600" cy="701731"/>
          </a:xfrm>
        </p:spPr>
        <p:txBody>
          <a:bodyPr rtlCol="0">
            <a:spAutoFit/>
          </a:bodyPr>
          <a:lstStyle/>
          <a:p>
            <a:pPr>
              <a:defRPr/>
            </a:pPr>
            <a:r>
              <a:rPr lang="sk-SK" b="1" dirty="0">
                <a:solidFill>
                  <a:srgbClr val="0070C0"/>
                </a:solidFill>
                <a:latin typeface="+mn-lt"/>
                <a:ea typeface="+mn-ea"/>
                <a:cs typeface="Arial" pitchFamily="34" charset="0"/>
              </a:rPr>
              <a:t>Aktivity projektu</a:t>
            </a:r>
            <a:endParaRPr lang="en-GB" b="1" dirty="0">
              <a:solidFill>
                <a:srgbClr val="0070C0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099" name="Content Placeholder 5">
            <a:extLst>
              <a:ext uri="{FF2B5EF4-FFF2-40B4-BE49-F238E27FC236}">
                <a16:creationId xmlns:a16="http://schemas.microsoft.com/office/drawing/2014/main" xmlns="" id="{0BD998CC-41F1-4001-AF31-C32AA086E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340768"/>
            <a:ext cx="7920879" cy="50219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b="1" dirty="0"/>
              <a:t>Zosieťovanie </a:t>
            </a:r>
            <a:r>
              <a:rPr lang="sk-SK" dirty="0"/>
              <a:t>organizácií, odborníkov, dobrovoľníkov, ktoré poskytujú služby, resp. pomáhajú v oblasti sociálnych vecí, rodiny, služieb zamestnanosti a zdravotnej starostlivosti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/>
              <a:t>Posilnenie spolupráce</a:t>
            </a:r>
            <a:r>
              <a:rPr lang="sk-SK" dirty="0"/>
              <a:t> medzi MNO a samosprávou pri vytváraní spoločných lokálnych partnerstiev s cieľom zvýšiť kvalitu verejných politík – synergický efekt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Vytvorenie </a:t>
            </a:r>
            <a:r>
              <a:rPr lang="sk-SK" b="1" dirty="0"/>
              <a:t>informačného portálu </a:t>
            </a:r>
            <a:r>
              <a:rPr lang="sk-SK" dirty="0"/>
              <a:t>o kontaktných miestach, o pomáhajúcich organizáciách subjektov verejnej správy a neziskového sektora o odborníkoch v oblasti prevencie, poradenstva a konkrétnej pomoci</a:t>
            </a:r>
          </a:p>
          <a:p>
            <a:pPr marL="514350" indent="-514350">
              <a:buFont typeface="+mj-lt"/>
              <a:buAutoNum type="arabicPeriod"/>
            </a:pPr>
            <a:endParaRPr lang="en-GB" altLang="sk-SK" dirty="0"/>
          </a:p>
        </p:txBody>
      </p:sp>
    </p:spTree>
    <p:extLst>
      <p:ext uri="{BB962C8B-B14F-4D97-AF65-F5344CB8AC3E}">
        <p14:creationId xmlns:p14="http://schemas.microsoft.com/office/powerpoint/2010/main" val="96356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8CB6E5A2-A45C-4253-AE10-508CB6CD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7" y="296652"/>
            <a:ext cx="8075239" cy="701731"/>
          </a:xfrm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sk-SK" b="1" dirty="0">
                <a:solidFill>
                  <a:srgbClr val="0070C0"/>
                </a:solidFill>
                <a:latin typeface="+mn-lt"/>
                <a:ea typeface="+mn-ea"/>
                <a:cs typeface="Arial" pitchFamily="34" charset="0"/>
              </a:rPr>
              <a:t>Očakávané výsledky projektu</a:t>
            </a:r>
            <a:endParaRPr lang="en-GB" b="1" dirty="0">
              <a:solidFill>
                <a:srgbClr val="0070C0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099" name="Content Placeholder 5">
            <a:extLst>
              <a:ext uri="{FF2B5EF4-FFF2-40B4-BE49-F238E27FC236}">
                <a16:creationId xmlns:a16="http://schemas.microsoft.com/office/drawing/2014/main" xmlns="" id="{0BD998CC-41F1-4001-AF31-C32AA086E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034387"/>
            <a:ext cx="7992888" cy="5634973"/>
          </a:xfrm>
        </p:spPr>
        <p:txBody>
          <a:bodyPr>
            <a:normAutofit/>
          </a:bodyPr>
          <a:lstStyle/>
          <a:p>
            <a:pPr lvl="0"/>
            <a:r>
              <a:rPr lang="sk-SK" dirty="0"/>
              <a:t>Zosieťovanie inštitúcií a odborníkov v oblasti prevencie, poradenstva a konkrétnej pomoci</a:t>
            </a:r>
          </a:p>
          <a:p>
            <a:pPr lvl="0"/>
            <a:r>
              <a:rPr lang="sk-SK" dirty="0"/>
              <a:t>Zlepšenie podmienok na trhu práce (podnikateľský, verejný a neziskový sektor)</a:t>
            </a:r>
          </a:p>
          <a:p>
            <a:pPr lvl="0"/>
            <a:r>
              <a:rPr lang="sk-SK" dirty="0"/>
              <a:t>Vznik nových a inštitucionálne a profesionálne posilnenie existujúcich centier (kontaktných miest) pre rodinu </a:t>
            </a:r>
          </a:p>
          <a:p>
            <a:pPr lvl="0"/>
            <a:r>
              <a:rPr lang="sk-SK" dirty="0"/>
              <a:t>Zhodnotenie sociálneho významu dobrovoľníctva v oblasti prevencie, poradenstva a konkrétnej pomoci</a:t>
            </a:r>
          </a:p>
          <a:p>
            <a:pPr lvl="0"/>
            <a:r>
              <a:rPr lang="sk-SK" dirty="0"/>
              <a:t>Návrh systémových riešení verejných služieb pri uplatňovaní princípu spravodlivosti, solidarity a subsidiarity</a:t>
            </a:r>
          </a:p>
        </p:txBody>
      </p:sp>
    </p:spTree>
    <p:extLst>
      <p:ext uri="{BB962C8B-B14F-4D97-AF65-F5344CB8AC3E}">
        <p14:creationId xmlns:p14="http://schemas.microsoft.com/office/powerpoint/2010/main" val="1109864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1E3F4983-19E8-4BBE-B7A4-94709447E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949534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>
                <a:solidFill>
                  <a:srgbClr val="0070C0"/>
                </a:solidFill>
              </a:rPr>
              <a:t>Pozývame vás k spolupráci!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xmlns="" id="{EB4442DC-DF72-4D6F-BA0E-849B3019F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2902853"/>
            <a:ext cx="7560840" cy="3550483"/>
          </a:xfrm>
        </p:spPr>
        <p:txBody>
          <a:bodyPr>
            <a:noAutofit/>
          </a:bodyPr>
          <a:lstStyle/>
          <a:p>
            <a:r>
              <a:rPr lang="sk-SK" dirty="0"/>
              <a:t>Ponúkame vám </a:t>
            </a:r>
            <a:r>
              <a:rPr lang="sk-SK" b="1" dirty="0"/>
              <a:t>možnosť zapojiť sa do implementácie projektu</a:t>
            </a:r>
            <a:r>
              <a:rPr lang="sk-SK" dirty="0"/>
              <a:t>, z ktorého benefity môžete mať každý, kto pracuje v oblasti: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dirty="0"/>
              <a:t>sociálnych služieb a zdravotníctva,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dirty="0"/>
              <a:t>služieb pre obete trestných činov,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dirty="0"/>
              <a:t>služieb pre sociálne vylúčené skupiny,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dirty="0"/>
              <a:t>špecializovaného poradenstva,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dirty="0"/>
              <a:t>práce s dobrovoľníkmi</a:t>
            </a:r>
          </a:p>
        </p:txBody>
      </p:sp>
      <p:pic>
        <p:nvPicPr>
          <p:cNvPr id="7" name="Obrázok 1" descr="cid:5CD4AC02-FF01-41FA-A739-1164116CB826">
            <a:extLst>
              <a:ext uri="{FF2B5EF4-FFF2-40B4-BE49-F238E27FC236}">
                <a16:creationId xmlns:a16="http://schemas.microsoft.com/office/drawing/2014/main" xmlns="" id="{6323ED50-D894-46D5-8A62-F2728391E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86"/>
          <a:stretch>
            <a:fillRect/>
          </a:stretch>
        </p:blipFill>
        <p:spPr bwMode="auto">
          <a:xfrm>
            <a:off x="2161589" y="516627"/>
            <a:ext cx="6617431" cy="949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xmlns="" id="{61CAEF64-85DA-459B-BDC9-6A40239BBF3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0688"/>
            <a:ext cx="2304256" cy="64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538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8CB6E5A2-A45C-4253-AE10-508CB6CD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7" y="296652"/>
            <a:ext cx="8075239" cy="701731"/>
          </a:xfrm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sk-SK" b="1" dirty="0">
                <a:solidFill>
                  <a:srgbClr val="0070C0"/>
                </a:solidFill>
                <a:latin typeface="+mn-lt"/>
                <a:ea typeface="+mn-ea"/>
                <a:cs typeface="Arial" pitchFamily="34" charset="0"/>
              </a:rPr>
              <a:t>AKO?</a:t>
            </a:r>
            <a:endParaRPr lang="en-GB" b="1" dirty="0">
              <a:solidFill>
                <a:srgbClr val="0070C0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099" name="Content Placeholder 5">
            <a:extLst>
              <a:ext uri="{FF2B5EF4-FFF2-40B4-BE49-F238E27FC236}">
                <a16:creationId xmlns:a16="http://schemas.microsoft.com/office/drawing/2014/main" xmlns="" id="{0BD998CC-41F1-4001-AF31-C32AA086E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034387"/>
            <a:ext cx="7992888" cy="5634973"/>
          </a:xfrm>
        </p:spPr>
        <p:txBody>
          <a:bodyPr>
            <a:normAutofit/>
          </a:bodyPr>
          <a:lstStyle/>
          <a:p>
            <a:pPr lvl="0"/>
            <a:r>
              <a:rPr lang="sk-SK" sz="3200" b="1" dirty="0"/>
              <a:t>Participácia pri tvorbe a využití informačného portálu </a:t>
            </a:r>
            <a:r>
              <a:rPr lang="sk-SK" sz="3200" dirty="0"/>
              <a:t>o kontaktných miestach, o pomáhajúcich organizáciách – zbieranie kontaktov, pripomienkovanie portálu v skúšobnej prevádzke</a:t>
            </a:r>
          </a:p>
          <a:p>
            <a:pPr lvl="0"/>
            <a:r>
              <a:rPr lang="sk-SK" sz="3200" b="1" dirty="0"/>
              <a:t>Práca v prierezovej pracovnej skupine - </a:t>
            </a:r>
            <a:r>
              <a:rPr lang="sk-SK" sz="3200" dirty="0"/>
              <a:t>v spolupráci s odborníkmi a expertami zbierať, identifikovať a navrhovať systémové riešenia verejných služieb pri uplatňovaní princípu spravodlivosti, solidarity a subsidiarity</a:t>
            </a:r>
          </a:p>
          <a:p>
            <a:pPr lvl="0"/>
            <a:endParaRPr lang="sk-SK" b="1" dirty="0"/>
          </a:p>
          <a:p>
            <a:pPr marL="0" lv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954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8CB6E5A2-A45C-4253-AE10-508CB6CD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7" y="296652"/>
            <a:ext cx="8075239" cy="701731"/>
          </a:xfrm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sk-SK" b="1" dirty="0">
                <a:solidFill>
                  <a:srgbClr val="0070C0"/>
                </a:solidFill>
                <a:latin typeface="+mn-lt"/>
                <a:ea typeface="+mn-ea"/>
                <a:cs typeface="Arial" pitchFamily="34" charset="0"/>
              </a:rPr>
              <a:t>Prierezová pracovná skupina</a:t>
            </a:r>
            <a:endParaRPr lang="en-GB" b="1" dirty="0">
              <a:solidFill>
                <a:srgbClr val="0070C0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099" name="Content Placeholder 5">
            <a:extLst>
              <a:ext uri="{FF2B5EF4-FFF2-40B4-BE49-F238E27FC236}">
                <a16:creationId xmlns:a16="http://schemas.microsoft.com/office/drawing/2014/main" xmlns="" id="{0BD998CC-41F1-4001-AF31-C32AA086E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034387"/>
            <a:ext cx="7992888" cy="563497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sk-SK" sz="3200" dirty="0"/>
              <a:t>Zdravotnícke služby 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sz="3200" dirty="0"/>
              <a:t>Sociálne služby 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sz="3200" dirty="0"/>
              <a:t>Obete trestných činov 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sz="3200" dirty="0"/>
              <a:t>Služby pre sociálne vylúčené osoby, skupiny 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sz="3200" dirty="0"/>
              <a:t>Špeciálne poradenstvo (sociálne, psychologické, právne, hendikepované osoby...) 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sz="3200" dirty="0"/>
              <a:t>Dobrovoľníci </a:t>
            </a:r>
          </a:p>
          <a:p>
            <a:pPr lvl="0"/>
            <a:endParaRPr lang="sk-SK" b="1" dirty="0"/>
          </a:p>
          <a:p>
            <a:pPr marL="0" lv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2303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8CB6E5A2-A45C-4253-AE10-508CB6CD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7" y="296652"/>
            <a:ext cx="8075239" cy="701731"/>
          </a:xfrm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sk-SK" b="1" dirty="0" smtClean="0">
                <a:solidFill>
                  <a:srgbClr val="0070C0"/>
                </a:solidFill>
                <a:latin typeface="+mn-lt"/>
                <a:ea typeface="+mn-ea"/>
                <a:cs typeface="Arial" pitchFamily="34" charset="0"/>
              </a:rPr>
              <a:t>Témy:</a:t>
            </a:r>
            <a:endParaRPr lang="en-GB" b="1" dirty="0">
              <a:solidFill>
                <a:srgbClr val="0070C0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099" name="Content Placeholder 5">
            <a:extLst>
              <a:ext uri="{FF2B5EF4-FFF2-40B4-BE49-F238E27FC236}">
                <a16:creationId xmlns:a16="http://schemas.microsoft.com/office/drawing/2014/main" xmlns="" id="{0BD998CC-41F1-4001-AF31-C32AA086E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034387"/>
            <a:ext cx="7992888" cy="5634973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sk-SK" dirty="0"/>
              <a:t>Závislosti (drogy, alkoholizmus, internet, </a:t>
            </a:r>
            <a:r>
              <a:rPr lang="sk-SK" dirty="0" smtClean="0"/>
              <a:t>gamblerstvo, pornografia...) </a:t>
            </a:r>
            <a:endParaRPr lang="sk-SK" dirty="0"/>
          </a:p>
          <a:p>
            <a:pPr marL="514350" lvl="0" indent="-514350">
              <a:buFont typeface="+mj-lt"/>
              <a:buAutoNum type="arabicPeriod"/>
            </a:pPr>
            <a:r>
              <a:rPr lang="sk-SK" dirty="0" smtClean="0"/>
              <a:t>Ľudia bez domova</a:t>
            </a:r>
            <a:endParaRPr lang="sk-SK" dirty="0"/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Manželské krízy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Obete trestných činov, vrátane obetí domáceho násilia, dopravných nehôd, priemyselných a prírodných katastrof (... obchodovanie s ľuďmi, diskriminácia, porušovanie ľudských práv ...) 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Ženy, </a:t>
            </a:r>
            <a:r>
              <a:rPr lang="sk-SK" dirty="0" smtClean="0"/>
              <a:t>muži, matky</a:t>
            </a:r>
            <a:r>
              <a:rPr lang="sk-SK" dirty="0"/>
              <a:t>, deti (nečakané tehotenstvo, výchova detí, šikanovanie detí...)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Zdravotné </a:t>
            </a:r>
            <a:r>
              <a:rPr lang="sk-SK" dirty="0" smtClean="0"/>
              <a:t>znevýhodnenie</a:t>
            </a:r>
            <a:endParaRPr lang="sk-SK" dirty="0"/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Etika v sociálnych službách a zdravotníctve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Chorí, starí, umierajúci ľudia 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Pracovné príležitosti pre sociálne vylúčené skupiny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Poruchy </a:t>
            </a:r>
            <a:r>
              <a:rPr lang="sk-SK" dirty="0" smtClean="0"/>
              <a:t>správania, psychiatrické ochorenia</a:t>
            </a:r>
            <a:endParaRPr lang="sk-SK" b="1" dirty="0"/>
          </a:p>
          <a:p>
            <a:pPr marL="0" lv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3345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30229</TotalTime>
  <Words>140</Words>
  <Application>Microsoft Office PowerPoint</Application>
  <PresentationFormat>Prezentácia na obrazovke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Office Theme</vt:lpstr>
      <vt:lpstr>Prezentácia programu PowerPoint</vt:lpstr>
      <vt:lpstr>Prezentácia programu PowerPoint</vt:lpstr>
      <vt:lpstr>Aktivity projektu</vt:lpstr>
      <vt:lpstr>Očakávané výsledky projektu</vt:lpstr>
      <vt:lpstr>Pozývame vás k spolupráci!</vt:lpstr>
      <vt:lpstr>AKO?</vt:lpstr>
      <vt:lpstr>Prierezová pracovná skupina</vt:lpstr>
      <vt:lpstr>Témy:</vt:lpstr>
    </vt:vector>
  </TitlesOfParts>
  <Company>AG Studio Geric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PhDr. Alexander Gerič</dc:creator>
  <cp:lastModifiedBy>Renatka</cp:lastModifiedBy>
  <cp:revision>587</cp:revision>
  <cp:lastPrinted>2018-03-05T14:16:11Z</cp:lastPrinted>
  <dcterms:created xsi:type="dcterms:W3CDTF">2009-02-08T16:14:47Z</dcterms:created>
  <dcterms:modified xsi:type="dcterms:W3CDTF">2019-02-11T20:50:01Z</dcterms:modified>
</cp:coreProperties>
</file>